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0948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4" autoAdjust="0"/>
    <p:restoredTop sz="85208" autoAdjust="0"/>
  </p:normalViewPr>
  <p:slideViewPr>
    <p:cSldViewPr snapToGrid="0" snapToObjects="1">
      <p:cViewPr>
        <p:scale>
          <a:sx n="100" d="100"/>
          <a:sy n="100" d="100"/>
        </p:scale>
        <p:origin x="3542" y="6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42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Jesus R Rosila Mares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11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342876" y="131064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 vs. Flight Number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756DDBE-B41E-EA66-97D0-33618D2E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" y="1378426"/>
            <a:ext cx="12033402" cy="381158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716389" y="113053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Payload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9DB5F4-7D18-B904-DA92-A083FFA6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1396487"/>
            <a:ext cx="11193780" cy="354563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426829" y="163253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1A00BD-3DED-43C6-DC28-8B40B199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1" y="1764461"/>
            <a:ext cx="5312675" cy="4261112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373489" y="131537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vs. Flight Number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F96CFC5-F5F8-7990-1049-A6B119D8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304909" y="14097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 Type vs. 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F047BDA-BA22-A926-D23B-232ED61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4038209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bg1"/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4798D-7EC9-2291-C585-98EF81E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4273"/>
            <a:ext cx="5184658" cy="400508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325229" y="1468290"/>
            <a:ext cx="4089009" cy="20318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AF96-096D-A2F2-1A3D-9D63FE819E10}"/>
              </a:ext>
            </a:extLst>
          </p:cNvPr>
          <p:cNvSpPr txBox="1"/>
          <p:nvPr/>
        </p:nvSpPr>
        <p:spPr>
          <a:xfrm>
            <a:off x="795215" y="1444880"/>
            <a:ext cx="3824849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CDF678-5F2A-306A-A588-05BE72A08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18131"/>
              </p:ext>
            </p:extLst>
          </p:nvPr>
        </p:nvGraphicFramePr>
        <p:xfrm>
          <a:off x="1005840" y="4212792"/>
          <a:ext cx="1577340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</a:rPr>
                        <a:t>Launch_Site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SLC-40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9726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KSC LC-39A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604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VAFB SLC-4E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776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464929" y="1688465"/>
            <a:ext cx="4045830" cy="20224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E9E-40B2-1F52-A3A0-CB4A195D5453}"/>
              </a:ext>
            </a:extLst>
          </p:cNvPr>
          <p:cNvSpPr txBox="1"/>
          <p:nvPr/>
        </p:nvSpPr>
        <p:spPr>
          <a:xfrm>
            <a:off x="795215" y="1444880"/>
            <a:ext cx="3824849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*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'CCA%'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LIMIT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A680EDF-6083-73EB-7748-50379442B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99267"/>
              </p:ext>
            </p:extLst>
          </p:nvPr>
        </p:nvGraphicFramePr>
        <p:xfrm>
          <a:off x="790013" y="3710940"/>
          <a:ext cx="104755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1173931344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4136244135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868574367"/>
                    </a:ext>
                  </a:extLst>
                </a:gridCol>
                <a:gridCol w="796608">
                  <a:extLst>
                    <a:ext uri="{9D8B030D-6E8A-4147-A177-3AD203B41FA5}">
                      <a16:colId xmlns:a16="http://schemas.microsoft.com/office/drawing/2014/main" val="2723780960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1393804912"/>
                    </a:ext>
                  </a:extLst>
                </a:gridCol>
                <a:gridCol w="1337945">
                  <a:extLst>
                    <a:ext uri="{9D8B030D-6E8A-4147-A177-3AD203B41FA5}">
                      <a16:colId xmlns:a16="http://schemas.microsoft.com/office/drawing/2014/main" val="3576212743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4129540896"/>
                    </a:ext>
                  </a:extLst>
                </a:gridCol>
                <a:gridCol w="1079183">
                  <a:extLst>
                    <a:ext uri="{9D8B030D-6E8A-4147-A177-3AD203B41FA5}">
                      <a16:colId xmlns:a16="http://schemas.microsoft.com/office/drawing/2014/main" val="4279003466"/>
                    </a:ext>
                  </a:extLst>
                </a:gridCol>
                <a:gridCol w="1090295">
                  <a:extLst>
                    <a:ext uri="{9D8B030D-6E8A-4147-A177-3AD203B41FA5}">
                      <a16:colId xmlns:a16="http://schemas.microsoft.com/office/drawing/2014/main" val="3653618498"/>
                    </a:ext>
                  </a:extLst>
                </a:gridCol>
                <a:gridCol w="1131570">
                  <a:extLst>
                    <a:ext uri="{9D8B030D-6E8A-4147-A177-3AD203B41FA5}">
                      <a16:colId xmlns:a16="http://schemas.microsoft.com/office/drawing/2014/main" val="1177305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>
                          <a:effectLst/>
                        </a:rPr>
                        <a:t>Date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Time (UTC)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Booster_Version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Launch_Site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PAYLOAD_MASS__KG_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Orbit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Customer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Mission_Outcome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Landing_Outcome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86104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04-06-2010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18:45:00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Spacecraft Qualification Unit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563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08-12-2010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15:43:00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demo flight C1, two CubeSats, barrel of </a:t>
                      </a:r>
                      <a:r>
                        <a:rPr lang="en-US" sz="1000" dirty="0" err="1">
                          <a:effectLst/>
                        </a:rPr>
                        <a:t>Brouere</a:t>
                      </a:r>
                      <a:r>
                        <a:rPr lang="en-US" sz="1000" dirty="0">
                          <a:effectLst/>
                        </a:rPr>
                        <a:t> cheese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 NRO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8158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22-05-2012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07:44:00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Dragon demo flight C2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525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4507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08-10-2012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00:35:00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 CRS-1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8454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01-03-2013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15:10:00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SpaceX CRS-2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677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9057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045829" y="1226818"/>
            <a:ext cx="3771509" cy="203168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5611A-8103-5827-8DDE-F6FDB6A7BEF9}"/>
              </a:ext>
            </a:extLst>
          </p:cNvPr>
          <p:cNvSpPr txBox="1"/>
          <p:nvPr/>
        </p:nvSpPr>
        <p:spPr>
          <a:xfrm>
            <a:off x="795215" y="1444880"/>
            <a:ext cx="724388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SUM(PAYLOAD_MASS__KG_)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Payload Mass kg'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UCASE(customer)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'%NASA%'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8DC543-0204-01A9-5B10-76B9D53D4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49523"/>
              </p:ext>
            </p:extLst>
          </p:nvPr>
        </p:nvGraphicFramePr>
        <p:xfrm>
          <a:off x="795215" y="3594480"/>
          <a:ext cx="2186940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9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Total Payload Mass kg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107010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312529" y="1536065"/>
            <a:ext cx="3923909" cy="24110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BD97F-F7E0-2231-DF2F-5119A10283D7}"/>
              </a:ext>
            </a:extLst>
          </p:cNvPr>
          <p:cNvSpPr txBox="1"/>
          <p:nvPr/>
        </p:nvSpPr>
        <p:spPr>
          <a:xfrm>
            <a:off x="795215" y="1444880"/>
            <a:ext cx="600944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AVG(PAYLOAD_MASS__KG_)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avg_mass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 V1.1%'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7AC623-37A6-F7DE-0571-6E6CDE96C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12160"/>
              </p:ext>
            </p:extLst>
          </p:nvPr>
        </p:nvGraphicFramePr>
        <p:xfrm>
          <a:off x="795215" y="3594480"/>
          <a:ext cx="134600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0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avg_mass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2534.6667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122029" y="1482725"/>
            <a:ext cx="3718169" cy="2639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D4609-776B-2BD5-66F4-BB50973621FE}"/>
              </a:ext>
            </a:extLst>
          </p:cNvPr>
          <p:cNvSpPr txBox="1"/>
          <p:nvPr/>
        </p:nvSpPr>
        <p:spPr>
          <a:xfrm>
            <a:off x="795215" y="1444880"/>
            <a:ext cx="674096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MIN(Date)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'First Success Ground'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%g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427121-A107-5B09-B919-4D619EA0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7908"/>
              </p:ext>
            </p:extLst>
          </p:nvPr>
        </p:nvGraphicFramePr>
        <p:xfrm>
          <a:off x="795215" y="3594480"/>
          <a:ext cx="221468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68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First Success Ground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01-05-2017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503029" y="1353185"/>
            <a:ext cx="4259190" cy="3401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15AC5-A8A5-0461-6017-AA936EAE1C06}"/>
              </a:ext>
            </a:extLst>
          </p:cNvPr>
          <p:cNvSpPr txBox="1"/>
          <p:nvPr/>
        </p:nvSpPr>
        <p:spPr>
          <a:xfrm>
            <a:off x="795215" y="1444880"/>
            <a:ext cx="652760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PAYLOAD_MASS__KG_ BETWEEN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1FE9B5-FF4C-D98C-EC81-9A5766A5C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84139"/>
              </p:ext>
            </p:extLst>
          </p:nvPr>
        </p:nvGraphicFramePr>
        <p:xfrm>
          <a:off x="795215" y="3594480"/>
          <a:ext cx="1749865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86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380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50100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381109" y="1520825"/>
            <a:ext cx="4083929" cy="27387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E2B82-F491-DD17-B78C-079EA4B30BEA}"/>
              </a:ext>
            </a:extLst>
          </p:cNvPr>
          <p:cNvSpPr txBox="1"/>
          <p:nvPr/>
        </p:nvSpPr>
        <p:spPr>
          <a:xfrm>
            <a:off x="795215" y="1444880"/>
            <a:ext cx="797540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Mission_Freq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D8FDD-DB6C-70DE-E073-C449851F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55635"/>
              </p:ext>
            </p:extLst>
          </p:nvPr>
        </p:nvGraphicFramePr>
        <p:xfrm>
          <a:off x="795215" y="4050403"/>
          <a:ext cx="4671451" cy="15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92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1501531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43487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99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43487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182989" y="1574165"/>
            <a:ext cx="4015350" cy="23120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EBB3F-4A95-B30B-047E-A1E657E75B27}"/>
              </a:ext>
            </a:extLst>
          </p:cNvPr>
          <p:cNvSpPr txBox="1"/>
          <p:nvPr/>
        </p:nvSpPr>
        <p:spPr>
          <a:xfrm>
            <a:off x="795215" y="1444880"/>
            <a:ext cx="722102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PAYLOAD_MASS__KG_ = (SELECT MAX(PAYLOAD_MASS__KG_)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7A4077-7194-36E3-F2A8-12D9606A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84124"/>
              </p:ext>
            </p:extLst>
          </p:nvPr>
        </p:nvGraphicFramePr>
        <p:xfrm>
          <a:off x="8220708" y="1434341"/>
          <a:ext cx="1715772" cy="477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772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 err="1">
                          <a:effectLst/>
                        </a:rPr>
                        <a:t>Booster_Version</a:t>
                      </a:r>
                      <a:endParaRPr lang="en-US" sz="16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B1056.4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49334103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B1048.5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50077566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8882051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677098141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14163084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342865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9124184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969853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39973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724009" y="1551305"/>
            <a:ext cx="4487790" cy="271589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bg1"/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bg1"/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635B0-399B-6C7C-A93D-C1699BC4A251}"/>
              </a:ext>
            </a:extLst>
          </p:cNvPr>
          <p:cNvSpPr txBox="1"/>
          <p:nvPr/>
        </p:nvSpPr>
        <p:spPr>
          <a:xfrm>
            <a:off x="795215" y="1444880"/>
            <a:ext cx="11026140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DATE_FORMAT(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Date,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Month,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YEAR(Date)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2015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41596-99DA-3960-97C0-BACE29F22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37017"/>
              </p:ext>
            </p:extLst>
          </p:nvPr>
        </p:nvGraphicFramePr>
        <p:xfrm>
          <a:off x="795215" y="3939540"/>
          <a:ext cx="5895087" cy="1527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413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1977581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8961076"/>
                    </a:ext>
                  </a:extLst>
                </a:gridCol>
                <a:gridCol w="1327468">
                  <a:extLst>
                    <a:ext uri="{9D8B030D-6E8A-4147-A177-3AD203B41FA5}">
                      <a16:colId xmlns:a16="http://schemas.microsoft.com/office/drawing/2014/main" val="1134942761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Month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Launch_Site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55605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January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46554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5097389" y="1087699"/>
            <a:ext cx="4739250" cy="32797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E7EF2-3EFC-0FDB-94DC-E9008097D014}"/>
              </a:ext>
            </a:extLst>
          </p:cNvPr>
          <p:cNvSpPr txBox="1"/>
          <p:nvPr/>
        </p:nvSpPr>
        <p:spPr>
          <a:xfrm>
            <a:off x="795215" y="1444880"/>
            <a:ext cx="8478325" cy="20621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Landing_Outcome_Freq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uccess%'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Date BETWEEN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'2010-06-04'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 AND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'2017-03-20'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Date DESC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EE4CA9-30AB-8B56-7D95-AE1DD7FC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06884"/>
              </p:ext>
            </p:extLst>
          </p:nvPr>
        </p:nvGraphicFramePr>
        <p:xfrm>
          <a:off x="795215" y="4407327"/>
          <a:ext cx="4553204" cy="16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404999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Landing_Outcome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47746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4655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5199889" y="728345"/>
            <a:ext cx="4990710" cy="4601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15C3C54-806E-0793-7949-C52E339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61" y="1558223"/>
            <a:ext cx="8648700" cy="476112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563990" y="1087699"/>
            <a:ext cx="4449689" cy="3653155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bg1"/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bg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E909C15-B822-2DDC-0530-64A682B0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075" y="1433013"/>
            <a:ext cx="5745849" cy="459256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4845930" y="1409224"/>
            <a:ext cx="4518269" cy="403955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445A9CA-D1B4-5D68-AF2A-4EAFFBEC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08" y="1499622"/>
            <a:ext cx="7323383" cy="472677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201EEE-BFB7-446A-A449-B8612F692C4A}"/>
              </a:ext>
            </a:extLst>
          </p:cNvPr>
          <p:cNvSpPr txBox="1">
            <a:spLocks/>
          </p:cNvSpPr>
          <p:nvPr/>
        </p:nvSpPr>
        <p:spPr>
          <a:xfrm>
            <a:off x="770011" y="53807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2044</Words>
  <Application>Microsoft Office PowerPoint</Application>
  <PresentationFormat>Widescreen</PresentationFormat>
  <Paragraphs>399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237</cp:revision>
  <dcterms:created xsi:type="dcterms:W3CDTF">2021-04-29T18:58:34Z</dcterms:created>
  <dcterms:modified xsi:type="dcterms:W3CDTF">2022-10-12T09:09:55Z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